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88" r:id="rId4"/>
    <p:sldId id="295" r:id="rId5"/>
    <p:sldId id="303" r:id="rId6"/>
    <p:sldId id="307" r:id="rId7"/>
    <p:sldId id="296" r:id="rId8"/>
    <p:sldId id="289" r:id="rId9"/>
    <p:sldId id="290" r:id="rId10"/>
    <p:sldId id="304" r:id="rId11"/>
    <p:sldId id="297" r:id="rId12"/>
    <p:sldId id="298" r:id="rId13"/>
    <p:sldId id="299" r:id="rId14"/>
    <p:sldId id="301" r:id="rId15"/>
    <p:sldId id="302" r:id="rId16"/>
    <p:sldId id="293" r:id="rId17"/>
    <p:sldId id="294" r:id="rId18"/>
    <p:sldId id="305" r:id="rId19"/>
    <p:sldId id="306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97" autoAdjust="0"/>
    <p:restoredTop sz="94660"/>
  </p:normalViewPr>
  <p:slideViewPr>
    <p:cSldViewPr snapToGrid="0">
      <p:cViewPr varScale="1">
        <p:scale>
          <a:sx n="39" d="100"/>
          <a:sy n="39" d="100"/>
        </p:scale>
        <p:origin x="77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7D58D-7116-4092-9475-7DEAD2C85E08}" type="datetimeFigureOut">
              <a:rPr lang="x-none" smtClean="0"/>
              <a:t>11.10.2021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FC2F5-57A1-4A05-94F2-98E2989DAB8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8348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A2AF30-C7C1-4CB8-AFD7-F3C40FBBF8D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18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D184-AF95-488A-8B08-8B69184304AD}" type="datetimeFigureOut">
              <a:rPr lang="ru-RU" smtClean="0"/>
              <a:t>11.10.2021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794D-C5CE-4464-B546-7A93E9D922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36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D184-AF95-488A-8B08-8B69184304AD}" type="datetimeFigureOut">
              <a:rPr lang="ru-RU" smtClean="0"/>
              <a:t>11.10.2021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794D-C5CE-4464-B546-7A93E9D922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82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D184-AF95-488A-8B08-8B69184304AD}" type="datetimeFigureOut">
              <a:rPr lang="ru-RU" smtClean="0"/>
              <a:t>11.10.2021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794D-C5CE-4464-B546-7A93E9D922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49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D184-AF95-488A-8B08-8B69184304AD}" type="datetimeFigureOut">
              <a:rPr lang="ru-RU" smtClean="0"/>
              <a:t>11.10.2021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794D-C5CE-4464-B546-7A93E9D922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61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D184-AF95-488A-8B08-8B69184304AD}" type="datetimeFigureOut">
              <a:rPr lang="ru-RU" smtClean="0"/>
              <a:t>11.10.2021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794D-C5CE-4464-B546-7A93E9D922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9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D184-AF95-488A-8B08-8B69184304AD}" type="datetimeFigureOut">
              <a:rPr lang="ru-RU" smtClean="0"/>
              <a:t>11.10.2021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794D-C5CE-4464-B546-7A93E9D922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4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D184-AF95-488A-8B08-8B69184304AD}" type="datetimeFigureOut">
              <a:rPr lang="ru-RU" smtClean="0"/>
              <a:t>11.10.2021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794D-C5CE-4464-B546-7A93E9D922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28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D184-AF95-488A-8B08-8B69184304AD}" type="datetimeFigureOut">
              <a:rPr lang="ru-RU" smtClean="0"/>
              <a:t>11.10.2021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794D-C5CE-4464-B546-7A93E9D922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03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D184-AF95-488A-8B08-8B69184304AD}" type="datetimeFigureOut">
              <a:rPr lang="ru-RU" smtClean="0"/>
              <a:t>11.10.2021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794D-C5CE-4464-B546-7A93E9D922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00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D184-AF95-488A-8B08-8B69184304AD}" type="datetimeFigureOut">
              <a:rPr lang="ru-RU" smtClean="0"/>
              <a:t>11.10.2021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794D-C5CE-4464-B546-7A93E9D922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6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D184-AF95-488A-8B08-8B69184304AD}" type="datetimeFigureOut">
              <a:rPr lang="ru-RU" smtClean="0"/>
              <a:t>11.10.2021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794D-C5CE-4464-B546-7A93E9D922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95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ED184-AF95-488A-8B08-8B69184304AD}" type="datetimeFigureOut">
              <a:rPr lang="ru-RU" smtClean="0"/>
              <a:t>11.10.2021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9794D-C5CE-4464-B546-7A93E9D922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63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ds.a.ebscohost.com/eds/viewarticle/render?data=dGJyMPPp44rp2/dV0+njisfk5Ie45PFKsK22UK6k63nn5Kx94um+Tq2or0ewpq9PnqewUrCmuEywlr9lpOrweezp33vy3+2G59q7TbWntU+wqrdMpOLfhuWz8I2k2uBV49rxferopIzf3btZzJzfhrvb4ovj4vBGsKu0S66qr06k3O2K69fyVeTr6oTy2/aMpN3zffHqu2zw6+MA&amp;vid=0&amp;sid=e568af3f-9b52-40ec-bfda-6db498b3243e@sessionmgr4010&amp;hid=4110" TargetMode="External"/><Relationship Id="rId2" Type="http://schemas.openxmlformats.org/officeDocument/2006/relationships/hyperlink" Target="http://eds.a.ebscohost.com/eds/viewarticle/render?data=dGJyMPPp44rp2/dV0+njisfk5Ie45PFKsK22UK6k63nn5Kx94um+Tq2or0ewpq9PnqewUrCmuEywlr9lpOrweezp33vy3+2G59q7TbWntU+wqrdMpOLfhuWz8I2k2uBV49rxjerlpIzf3btZzJzfhrvb4ovz4u1GsquySLatpH7t6Ot58rPkjeri8n326qR/89vxjLvK8I3j&amp;vid=0&amp;sid=e568af3f-9b52-40ec-bfda-6db498b3243e@sessionmgr4010&amp;hid=411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8245" y="476672"/>
            <a:ext cx="6707088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КАЗАХСКИЙ НАЦИОНАЛЬНЫЙ УНИВЕРСИТЕТ ИМ. АЛЬ-ФАРАБИ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21674" y="1780291"/>
            <a:ext cx="65067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</a:rPr>
              <a:t>Высшая школа экономики и бизнеса</a:t>
            </a:r>
            <a:r>
              <a:rPr lang="ru-RU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91987" y="3226588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</a:rPr>
              <a:t>Финансовый  учет (продвинутый)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592" y="4365105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</a:rPr>
              <a:t>Султанова Б.Б.</a:t>
            </a:r>
          </a:p>
          <a:p>
            <a:r>
              <a:rPr lang="ru-RU" sz="2400" b="1" dirty="0">
                <a:latin typeface="Arial" panose="020B0604020202020204" pitchFamily="34" charset="0"/>
              </a:rPr>
              <a:t>к.э.н., </a:t>
            </a:r>
            <a:r>
              <a:rPr lang="ru-RU" sz="2400" b="1" dirty="0" err="1" smtClean="0">
                <a:latin typeface="Arial" panose="020B0604020202020204" pitchFamily="34" charset="0"/>
              </a:rPr>
              <a:t>и.о</a:t>
            </a:r>
            <a:r>
              <a:rPr lang="ru-RU" sz="2400" b="1" dirty="0" smtClean="0">
                <a:latin typeface="Arial" panose="020B0604020202020204" pitchFamily="34" charset="0"/>
              </a:rPr>
              <a:t>., профессора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73" y="279881"/>
            <a:ext cx="1800000" cy="179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02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Раскрытие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рисков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914" y="1012372"/>
            <a:ext cx="11756572" cy="567145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5334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Раскрывая 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 рисков, связанных с участием в других организациях (в понимании </a:t>
            </a:r>
            <a:r>
              <a:rPr lang="ru-RU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МСФО (IFRS) 12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рекомендуется 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следовать плану: </a:t>
            </a:r>
          </a:p>
          <a:p>
            <a:pPr marL="0" lvl="0" indent="5334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привести определение и описание каждого риска;</a:t>
            </a:r>
          </a:p>
          <a:p>
            <a:pPr marL="0" lvl="0" indent="5334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указать факторы, которые влияют на размер и вероятность наступления рисков;</a:t>
            </a:r>
          </a:p>
          <a:p>
            <a:pPr marL="0" lvl="0" indent="5334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оценить степень управляемости риском со стороны отчитывающейся организации, например по категориям «управляемый, трудноуправляемый, неуправляемый», и раскрыть причины использования конкретной категории; </a:t>
            </a:r>
          </a:p>
          <a:p>
            <a:pPr marL="0" lvl="0" indent="5334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определить сумму возможных потерь (включая снижение уровня регулярных доходов, появление дополнительных обязательств), раскрыв основные положения применяемых методик расчета; </a:t>
            </a:r>
          </a:p>
          <a:p>
            <a:pPr marL="0" lvl="0" indent="5334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показать используемые способы снижения раскрываемого риска (страхование, хеджирование, привлечение экспертов и консультантов, наем успешных опытных менеджеров для руководства такими проектами, введение договорного либо законного ограничения ответственности, выход из деятельности (организации) и т. п.).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88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972" y="180069"/>
            <a:ext cx="10515600" cy="5710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Статус инвестиционной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115" y="936172"/>
            <a:ext cx="11495314" cy="555171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5334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Если материнская организация устанавливает, что в соответствии с пунктом 27 МСФО (IFRS) 10 она является инвестиционной организацией, то данная инвестиционная организация должна раскрыть информацию о существенных суждениях и допущениях, принятых ею при определении того, что она является инвестиционной организацией. Если данная инвестиционная организация не обладает одной или более типичными характеристиками инвестиционной организации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(пункт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28 МСФО (IFRS) 10), то она должна раскрыть причины, на основании которых ею был сделан вывод о том, что она все же является инвестиционной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организацией.</a:t>
            </a:r>
          </a:p>
          <a:p>
            <a:pPr marL="0" indent="5334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Если организация становится либо прекращает быть инвестиционной организацией, она должна раскрыть информацию об изменении ее статуса как инвестиционной организации вместе с причинами его изменения. Кроме того, организация, которая становится инвестиционной организацией, должна раскрыть информацию о влиянии изменения ее статуса на финансовую отчетность за представленный период, включая: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)  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общую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сумму справедливой стоимости дочерних организаций, консолидация которых прекращена на дату изменения статуса;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)  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общую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сумму прибыли или убытка, если имеет место, рассчитанную в соответствии с пунктом В101 МСФО (IFRS) 10; 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)   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статью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(статьи) в составе прибыли или убытка, в рамках которой (которых) отражен соответствующий доход или расход (если он не представляется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отдельно)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464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6653"/>
            <a:ext cx="10515600" cy="5492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Участие в дочерних организациях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929" y="674914"/>
            <a:ext cx="11587841" cy="575854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должна раскрывать информацию, позволяющую пользователям ее консолидированной финансовой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отчетности: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  </a:t>
            </a:r>
            <a:r>
              <a:rPr lang="ru-RU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понять</a:t>
            </a:r>
            <a:r>
              <a:rPr lang="ru-RU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структуру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группы; и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долю, которая относится к деятельности и денежным потокам неконтролирующей доли участия группы (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п.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12); 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ru-RU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оценить</a:t>
            </a:r>
            <a:r>
              <a:rPr lang="ru-RU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 степень значительных ограничений ее возможности получить доступ или использовать активы группы и урегулировать обязательства группы (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п.13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 характер и изменение рисков, связанных с ее участием в консолидируемых структурированных организациях (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п.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14–17);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 последствия изменений ее доли владения в дочерней организации, которые не приводят к утрате контроля (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п.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18); и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последствия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утраты контроля над дочерней организацией в течение отчетного периода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520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42901" y="277586"/>
            <a:ext cx="11576956" cy="631915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финансовая отчетность дочерней организации, используемая при подготовке консолидированной финансовой отчетности, составляется на дату или за период, который отличается от даты или периода консолидированной финансовой отчетности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(п.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B92 и B93 МСФО (IFRS) 10), организация должна раскрыть: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дату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конца отчетного периода финансовой отчетности данной дочерней организации; и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причину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использования другой даты или периода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Доля, которая относится к деятельности и денежным потокам неконтролирующей доли участия </a:t>
            </a:r>
            <a:r>
              <a:rPr lang="ru-RU" sz="24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группы.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каждой из своих дочерних организаций, в которых имеются неконтролирующие доли участия, существенные для отчитывающейся организации, должна раскрываться следующая информация: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58775" algn="l"/>
                <a:tab pos="631825" algn="l"/>
              </a:tabLs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дочерней организации;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58775" algn="l"/>
                <a:tab pos="631825" algn="l"/>
              </a:tabLs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место осуществления деятельности (и страна юридической регистрации, если она отличается от основного места осуществления деятельности) дочерней организации;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58775" algn="l"/>
                <a:tab pos="631825" algn="l"/>
              </a:tabLs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соотношение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долей владения, которые имеют неконтролирующие доли участия;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58775" algn="l"/>
                <a:tab pos="631825" algn="l"/>
              </a:tabLs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соотношение прав голоса, которые имеют неконтролирующие доли участия, если оно отличается от соотношения долей владения;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58775" algn="l"/>
                <a:tab pos="631825" algn="l"/>
              </a:tabLs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 прибыль или убыток, относимый на неконтролирующие доли участия дочерней организации в течение отчетного периода;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58775" algn="l"/>
                <a:tab pos="631825" algn="l"/>
              </a:tabLs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 накопленные неконтролирующие доли участия дочерней организации на конец отчетного периода;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58775" algn="l"/>
                <a:tab pos="631825" algn="l"/>
              </a:tabLs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обобщенная финансовая информация о дочерней организации (см. п. B10)</a:t>
            </a:r>
          </a:p>
          <a:p>
            <a:pPr marL="0" indent="0">
              <a:buNone/>
            </a:pPr>
            <a:endParaRPr lang="ru-RU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814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999" y="473982"/>
            <a:ext cx="11092543" cy="148544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 участие в соглашениях о совместном предпринимательстве и ассоциированных организациях должна раскрыть информацию, позволяющую пользователям ее финансовой отчетности оценить:</a:t>
            </a:r>
            <a:r>
              <a:rPr lang="ru-RU" sz="2400" b="1" dirty="0"/>
              <a:t>    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1999" y="1959430"/>
            <a:ext cx="10804071" cy="42501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b="1" dirty="0"/>
              <a:t> 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степень и финансовые последствия ее участия в соглашении о совместном предпринимательстве и ассоциированных организациях, включая характер и последствия ее договорных отношений с другими инвесторами, с которыми она осуществляет совместный контроль над совместным предпринимательством и ассоциированными организациями или оказывает на них значительное влияние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изменение рисков, связанных с ее участием в совместных предприятиях и ассоциированных организациях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84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3" y="1820815"/>
            <a:ext cx="10972801" cy="471061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понять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характер и степень ее участия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неконсолидируемых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структурированных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организациях;  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  оценить характер и изменение рисков, связанных с ее участием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неконсолидируемых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структурированных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организациях.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Организация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должна раскрыть качественную и количественную информацию о своих долях участия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неконсолидируемых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структурированных организациях, включая среди прочего характер, цель, масштаб и виды деятельности структурированной организации и способы финансирования структурированной организации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2514" y="620486"/>
            <a:ext cx="10972801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 участие в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неконсолидируемых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структурированных организациях, организация должна раскрыть информацию, позволяющую пользователям ее финансовой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отчетности: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54786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98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Раскрытие рисков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46414"/>
            <a:ext cx="11947071" cy="542108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5334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Может сложиться ситуация, когда существенная часть прибыли организации за отчетный период сформирована за счет дивидендов, полученных от дочерних предприятий с долей участия менее 50 процентов. В таком случае рекомендуется указать на данное обстоятельство и оценить вероятность сохранения такого источника дохода в будущем. Ведь объявление о выплате дивидендов — право, а не обязанность коммерческой организации, поэтому регулярность поступлений и стабильность их размера всегда величина вероятная, а не гарантированная.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Обычно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сложнее всего оценить суммы потерь и обосновать применяемую методику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оценки используется два метода:</a:t>
            </a:r>
            <a:endParaRPr lang="ru-RU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Метод 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экспертных оценок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— обобщение позиций различных экспертов, оценивающих вероятность наступления одного и того же события, размер связанных с ним негативных последствий. Считается, что интуитивно определенные значения, основанные на знаниях и опыте эксперта, достаточно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точны.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9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Раскрытие рисков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614" y="1975757"/>
            <a:ext cx="11070771" cy="470262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533400">
              <a:lnSpc>
                <a:spcPct val="100000"/>
              </a:lnSpc>
              <a:spcBef>
                <a:spcPts val="0"/>
              </a:spcBef>
              <a:buNone/>
              <a:tabLst>
                <a:tab pos="358775" algn="l"/>
              </a:tabLs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Второй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популярный метод — 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аналогий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когда события оценивают с помощью данных, полученных на аналогичных проектах и/или в аналогичных условиях. Результаты такой оценки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тоже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достаточно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субъективны.</a:t>
            </a:r>
          </a:p>
          <a:p>
            <a:pPr marL="0" indent="533400">
              <a:lnSpc>
                <a:spcPct val="100000"/>
              </a:lnSpc>
              <a:spcBef>
                <a:spcPts val="0"/>
              </a:spcBef>
              <a:buNone/>
              <a:tabLst>
                <a:tab pos="358775" algn="l"/>
              </a:tabLs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Еще одна сложность при применении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МСФО (IFRS) 12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— соблюсти баланс необходимого и достаточного раскрытия, выбрать адекватный уровень агрегирования либо детализации данных. Здесь приходится руководствоваться исключительно профессиональным суждением. Единственный ориентир — попытаться встать на сторону внешнего инвестора и понять, какой именно уровень детализации может повлиять на его решение вкладывать в отчитывающуюся организацию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1720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Литература: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Интернет-ресурсы: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  <a:hlinkClick r:id="rId2" tooltip="Международные стандарты учета и финансовой отчетности: учебник"/>
              </a:rPr>
              <a:t>Международные стандарты учета и финансовой отчетности: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  <a:hlinkClick r:id="rId2" tooltip="Международные стандарты учета и финансовой отчетности: учебник"/>
              </a:rPr>
              <a:t>учебник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.By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Миславская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Н. А., Поленова С. Н.. Издательско-торговая корпорация "Дашков и К°", 2017.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База данных: Университетская библиотека онлайн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  <a:hlinkClick r:id="rId3" tooltip="Международные стандарты финансовой отчетности в условиях глобализации экономики"/>
              </a:rPr>
              <a:t>Международные стандарты финансовой отчетности в условиях глобализации экономики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Сибагатуллина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Р.М..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Электронный научный журнал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2016 (1):590-594; Общество с ограниченной ответственностью АР-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Консалт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База данных: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ELibrary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775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857" y="336176"/>
            <a:ext cx="10515600" cy="623345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533400">
              <a:buNone/>
            </a:pP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1.Опишите цель применения МСФО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IFRS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12 «Раскрытие информации об участии в других предприятиях»</a:t>
            </a:r>
          </a:p>
          <a:p>
            <a:pPr marL="0" indent="53340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2.Дайте определение понятию «Структурированная компания», приведите пример.</a:t>
            </a:r>
          </a:p>
          <a:p>
            <a:pPr marL="0" indent="53340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Перечислите признаки, по которым определяют структурированные компании?</a:t>
            </a:r>
          </a:p>
          <a:p>
            <a:endParaRPr lang="ru-RU" dirty="0"/>
          </a:p>
        </p:txBody>
      </p:sp>
      <p:pic>
        <p:nvPicPr>
          <p:cNvPr id="4" name="Picture 3" descr="C:\Users\Batman\Desktop\сыщик-шаржа-ми-ый-расс-е-ует-с-коричневым-па-ьто-и-наб-ю-ает-стек-о-4123797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701" b="8585"/>
          <a:stretch>
            <a:fillRect/>
          </a:stretch>
        </p:blipFill>
        <p:spPr bwMode="auto">
          <a:xfrm>
            <a:off x="9321375" y="4091590"/>
            <a:ext cx="1622090" cy="1421063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495" y="4666828"/>
            <a:ext cx="2915666" cy="190280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58025" y="4494519"/>
            <a:ext cx="3684494" cy="1532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Спасибо за внимание!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50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5557" y="91439"/>
            <a:ext cx="11377375" cy="61247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Лекция 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Раскрытие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информации об участии в других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организациях</a:t>
            </a:r>
          </a:p>
          <a:p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лекции: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раскрытия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характера, степени влияния и других особенностей хозяйственных рисков, возникающих в связи с участием в дочерних, ассоциированных предприятиях, совместной деятельности и прочими видами участия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/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Вопросы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и сфера применения </a:t>
            </a:r>
            <a:r>
              <a:rPr 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МСФО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(IFRS) 12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«Раскрытие информации об участии в других организациях»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Структурированная компания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Раскрытие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рисков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7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724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Цель и сфера применения МСФО (IFRS) 12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145754"/>
            <a:ext cx="11082051" cy="559656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363538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 требований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МСФО (IFRS) 12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— раскрыть информацию, которая позволит пользователям финансовой отчетности оценить: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 участия компании в других предприятиях и связанные с этим риски;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такого участия на финансовое положение, финансовые результаты и потоки денежных средств отчитывающейся </a:t>
            </a:r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363538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оценка поможет пользователям при принятии решения о предоставлении ресурсов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предприятию.</a:t>
            </a:r>
          </a:p>
        </p:txBody>
      </p:sp>
    </p:spTree>
    <p:extLst>
      <p:ext uri="{BB962C8B-B14F-4D97-AF65-F5344CB8AC3E}">
        <p14:creationId xmlns:p14="http://schemas.microsoft.com/office/powerpoint/2010/main" val="2054967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13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Цель и сфера применения МСФО (IFRS) 12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881743"/>
            <a:ext cx="11016343" cy="570411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того чтобы достичь цели, </a:t>
            </a:r>
            <a:r>
              <a:rPr lang="ru-RU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должна раскрыть: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существенные суждения и допущения, которые она приняла при установлении: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 характера своего участия в другой организации или деятельности;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 вида соглашения о совместном предпринимательстве, в котором она имеет свою долю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участия;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что она отвечает определению инвестиционной организации, если применимо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информацию о ее участии в: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     дочерних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организациях;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     совместном предпринимательстве и ассоциированных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организациях; 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структурированных организациях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которые не контролируются организацией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неконсолидируемые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структурированные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организации).</a:t>
            </a:r>
          </a:p>
          <a:p>
            <a:pPr>
              <a:lnSpc>
                <a:spcPct val="10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572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825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Структурированная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компания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995" y="903384"/>
            <a:ext cx="11259239" cy="58058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Структурированной компанией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является та, которая  создана так, что  право голоса  или аналогичные права не являются доминирующим фактором при принятии решения, кто контролирует объект. </a:t>
            </a:r>
          </a:p>
          <a:p>
            <a:pPr marL="0" indent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Примерами структурированных компаний являются  компании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секьюритизации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 некоторые инвестиционные фонды, компании, обычно имеющие некоторые или все из следующих признаков:</a:t>
            </a:r>
          </a:p>
          <a:p>
            <a:pPr marL="0" indent="363538" defTabSz="62865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ограниченная деятельность;</a:t>
            </a:r>
          </a:p>
          <a:p>
            <a:pPr marL="0" indent="363538" defTabSz="62865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 узкая и четко определенная цель (например, для осуществления налоговой эффективной структуры);</a:t>
            </a:r>
          </a:p>
          <a:p>
            <a:pPr marL="0" indent="363538" defTabSz="62865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 недостаточный капитал для финансирования деятельности предприятия, что означает необходимость финансирования в виде субординированных долгов, и</a:t>
            </a:r>
          </a:p>
          <a:p>
            <a:pPr marL="0" indent="363538" defTabSz="62865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 финансирование в виде траншей  инструментов  связанных с контрактами, выпущенные для инвесторов, которые создают концентрацию кредитного или другого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риск.</a:t>
            </a:r>
          </a:p>
          <a:p>
            <a:pPr>
              <a:lnSpc>
                <a:spcPct val="10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03452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229" y="365125"/>
            <a:ext cx="11544300" cy="417421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секьюритизация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финансирование под уступку денежного требования </a:t>
            </a:r>
            <a: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путем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выпуска облигаций, обеспеченных выделенными </a:t>
            </a:r>
            <a: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активами;</a:t>
            </a:r>
            <a:b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специальная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компания – юридическое лицо, создаваемое в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осуществления сделок проектного финансирования и </a:t>
            </a:r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секьюритизации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пользу которой уступаются права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требования;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 требования – денежные требования, существующие на момент заключения договора уступки прав требования (существующие права требования), а также денежные требования, которые возникнут в будущем из существующего обязательства или из будущего обязательства (будущие права требования.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229" y="4539343"/>
            <a:ext cx="11674928" cy="210638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Существенно увеличивается объем информации, которую необходимо раскрывать о долях участия в структурированных компаниях. </a:t>
            </a:r>
          </a:p>
          <a:p>
            <a:pPr marL="0" indent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Компании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будут должны раскрывать характер и размер (а так же изменения) рисков, связанных с долями участия как в консолидируемых так и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неконсолидируемых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структурированных компаниях.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08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056" y="169182"/>
            <a:ext cx="11005457" cy="82141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МСФО (IFRS)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 стандарт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не применяется в отношении следующего</a:t>
            </a:r>
            <a:r>
              <a:rPr lang="ru-RU" sz="24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914" y="990600"/>
            <a:ext cx="11549742" cy="568778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программ вознаграждений по окончании трудовой деятельности или других долгосрочных программ вознаграждений работникам, к которым применяется МСФО (IAS) 19 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«Вознаграждения работникам»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отдельной финансовой отчетности организации, к которой применяется МСФО (IAS) 27 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«Отдельная финансовая отчетность»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Однако если организация имеет доли участия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неконсолидируемых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структурированных организациях и составляет только отдельную финансовую отчетность, она должна применять требования, предусмотренные пунктами 24–31, при подготовке такой отдельной финансовой отчетности;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доли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участия, которую имеет организация, участвующая в соглашении о совместном предпринимательстве, но не осуществляющая при этом совместный контроль над ним, за исключением случаев, когда такое участие позволяет оказывать значительное влияние на деятельность или представляет собой долю участия в структурированной организации;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доли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участия в другой организации, которая отражается в учете в соответствии с МСФО (IFRS) 9 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«Финансовые инструменты».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53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39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Цель и сфера применения МСФО (IFRS) 12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1" y="991518"/>
            <a:ext cx="11724700" cy="57067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Оценить: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Характер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масштаб существенных ограничений, касающихся его способности к доступу или использованию активов и исполнению обязательств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группы;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Характер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масштаб существенных ограничений, касающихся способности  совместных предприятий или ассоциированных компаний передавать средства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инвестору;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Характер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масштаб и финансовое воздействие участия предприятия в соглашениях о совместном предпринимательстве и в ассоциированных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компаниях;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Характер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изменения в рисках, связанных с его участием в консолидированных структурированных компаниях, совместных предприятиях, ассоциированных компаниях и неконсолидированных структурированных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компаниях;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Последствия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изменений в доле его владения в дочерней компании, которые не приводят к потере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контроля;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Последствия потери контроля в дочерней компании в течение отчетного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периода.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22236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59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Цель и сфера применения МСФО (IFRS) 12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123720"/>
            <a:ext cx="11037983" cy="54753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Суждения и оценки 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Предприятие должно раскрыть информацию о существенных суждениях и допущениях, сделанных при определении: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Того, что у него есть контроль над другим предприятием (IFRS 10)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Того, что у него есть совместный контроль (IFRS 11) над соглашением или существенное влияние (IAS 28) над предприятием.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Вида соглашения о совместном предпринимательстве когда соглашение структурировано посредством отдельной компании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191255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540</Words>
  <Application>Microsoft Office PowerPoint</Application>
  <PresentationFormat>Широкоэкранный</PresentationFormat>
  <Paragraphs>118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Тема Office</vt:lpstr>
      <vt:lpstr>КАЗАХСКИЙ НАЦИОНАЛЬНЫЙ УНИВЕРСИТЕТ ИМ. АЛЬ-ФАРАБИ</vt:lpstr>
      <vt:lpstr>Презентация PowerPoint</vt:lpstr>
      <vt:lpstr>Цель и сфера применения МСФО (IFRS) 12</vt:lpstr>
      <vt:lpstr>Цель и сфера применения МСФО (IFRS) 12</vt:lpstr>
      <vt:lpstr>Структурированная компания</vt:lpstr>
      <vt:lpstr>секьюритизация – финансирование под уступку денежного требования путем выпуска облигаций, обеспеченных выделенными активами; специальная финансовая компания – юридическое лицо, создаваемое в для осуществления сделок проектного финансирования и секьюритизации, в пользу которой уступаются права требования; права требования – денежные требования, существующие на момент заключения договора уступки прав требования (существующие права требования), а также денежные требования, которые возникнут в будущем из существующего обязательства или из будущего обязательства (будущие права требования.</vt:lpstr>
      <vt:lpstr>МСФО (IFRS) 12  стандарт не применяется в отношении следующего:</vt:lpstr>
      <vt:lpstr>Цель и сфера применения МСФО (IFRS) 12</vt:lpstr>
      <vt:lpstr>Цель и сфера применения МСФО (IFRS) 12</vt:lpstr>
      <vt:lpstr>Раскрытие рисков </vt:lpstr>
      <vt:lpstr>Статус инвестиционной организации</vt:lpstr>
      <vt:lpstr>Участие в дочерних организациях</vt:lpstr>
      <vt:lpstr>Презентация PowerPoint</vt:lpstr>
      <vt:lpstr>При участие в соглашениях о совместном предпринимательстве и ассоциированных организациях должна раскрыть информацию, позволяющую пользователям ее финансовой отчетности оценить:    </vt:lpstr>
      <vt:lpstr>Презентация PowerPoint</vt:lpstr>
      <vt:lpstr>Раскрытие рисков </vt:lpstr>
      <vt:lpstr>Раскрытие рисков </vt:lpstr>
      <vt:lpstr>Литература: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УНИВЕРСИТЕТ ИМ. АЛЬ-ФАРАБИ</dc:title>
  <dc:creator>Knight of Justice</dc:creator>
  <cp:lastModifiedBy>Бакыт</cp:lastModifiedBy>
  <cp:revision>63</cp:revision>
  <dcterms:created xsi:type="dcterms:W3CDTF">2019-11-06T10:28:41Z</dcterms:created>
  <dcterms:modified xsi:type="dcterms:W3CDTF">2021-10-11T01:56:47Z</dcterms:modified>
</cp:coreProperties>
</file>